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sto MT" panose="02040603050505030304" pitchFamily="18" charset="0"/>
      <p:regular r:id="rId12"/>
      <p:bold r:id="rId13"/>
      <p:italic r:id="rId14"/>
      <p:boldItalic r:id="rId15"/>
    </p:embeddedFont>
    <p:embeddedFont>
      <p:font typeface="Instrument Sans Medium" panose="020B0604020202020204" charset="0"/>
      <p:regular r:id="rId16"/>
    </p:embeddedFont>
    <p:embeddedFont>
      <p:font typeface="Open Sans" panose="020B0606030504020204" pitchFamily="3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14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9389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2480D7-160D-B90D-62E9-B23012015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ED7369-8479-0134-E6E4-C6AC936403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8E2348-F3B4-AAF5-775C-A85F01F705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C0713D-2DB7-F0A5-8EFC-936CBF617D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620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Crime Rate Analysis: A National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presentation explores crime trends in the US using FBI data from 2022-2023. We analyze key factors influencing rates, including socioeconomic and policy impacts. Get ready for a comprehensive national crime overview.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665470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1F0359"/>
          </a:solidFill>
          <a:ln w="7620">
            <a:solidFill>
              <a:srgbClr val="4D4D5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07256" y="5798106"/>
            <a:ext cx="135969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Open Sans Medium" pitchFamily="34" charset="0"/>
                <a:ea typeface="Open Sans Medium" pitchFamily="34" charset="-122"/>
                <a:cs typeface="Open Sans Medium" pitchFamily="34" charset="-120"/>
              </a:rPr>
              <a:t>NK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648563"/>
            <a:ext cx="252412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BFBFBF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Naveen Kumar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7012"/>
            <a:ext cx="58518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National Crime Trends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Violent Crime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Decreased 1% in 2023, murder down 6.1%, still above 2019 levels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Property Crime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5731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Increased 4%, motor vehicle theft up sharply by 10.9%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Historical Context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3275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rates remain lower than crime peaks of the 1990s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6706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Violent Crime Breakdown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Aggravated Assault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60% of violent crimes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Robbery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578310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25% of violent crimes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Rape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578310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8% of violent crimes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Murder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1.6% of violent crimes, 75% involve firearms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40919"/>
            <a:ext cx="63859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Property Crime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898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4667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Larceny-Theft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158145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Accounts for 70% of property crimes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7003" y="45898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8194119" y="4667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Burglary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94119" y="5158145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Represents 18% of property crimes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9746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6052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Motor Vehicle Theft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54296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Significant increase to 11% of property crimes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57003" y="59746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4" name="Text 11"/>
          <p:cNvSpPr/>
          <p:nvPr/>
        </p:nvSpPr>
        <p:spPr>
          <a:xfrm>
            <a:off x="8194119" y="6052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Arson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194119" y="654296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Smallest category at 1%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93790" y="71610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property losses reached $17.2 billion in 2022.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23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Regional Variations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South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6922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Highest violent crime rates nationally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Northeast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269224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Lowest violent crime rates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Midwest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26922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Property crime rates near the national average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West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269224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 violent and property crime in some metro areas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4542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 Chicago shows higher violent crime than New York City.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1789"/>
            <a:ext cx="83533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Factors Influencing Crime Rates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Poverty &amp; Inequality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81142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Strong link with crime in urban areas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Education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381142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Lower attainment correlates with higher crime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3321010"/>
            <a:ext cx="29516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Drug Use &amp; Trafficking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381142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Influences both violent and property crimes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99086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13" name="Text 11"/>
          <p:cNvSpPr/>
          <p:nvPr/>
        </p:nvSpPr>
        <p:spPr>
          <a:xfrm>
            <a:off x="1020604" y="5217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Policing Strategies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0604" y="570809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Community policing vs. broken windows approach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499086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</p:sp>
      <p:sp>
        <p:nvSpPr>
          <p:cNvPr id="16" name="Text 14"/>
          <p:cNvSpPr/>
          <p:nvPr/>
        </p:nvSpPr>
        <p:spPr>
          <a:xfrm>
            <a:off x="7655481" y="5217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COVID-19 Impact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55481" y="570809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Social disruptions affected crime patterns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3199"/>
            <a:ext cx="91095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Potential Solutions &amp; Interventions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95607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E3E3E"/>
          </a:solidFill>
          <a:ln/>
        </p:spPr>
      </p:sp>
      <p:sp>
        <p:nvSpPr>
          <p:cNvPr id="4" name="Text 2"/>
          <p:cNvSpPr/>
          <p:nvPr/>
        </p:nvSpPr>
        <p:spPr>
          <a:xfrm>
            <a:off x="1303973" y="19956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Prevention Programs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303973" y="2486025"/>
            <a:ext cx="125326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Community-based efforts reduce crime opportunities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1133951" y="3075742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E3E3E"/>
          </a:solidFill>
          <a:ln/>
        </p:spPr>
      </p:sp>
      <p:sp>
        <p:nvSpPr>
          <p:cNvPr id="7" name="Text 5"/>
          <p:cNvSpPr/>
          <p:nvPr/>
        </p:nvSpPr>
        <p:spPr>
          <a:xfrm>
            <a:off x="1644134" y="3075742"/>
            <a:ext cx="32500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Education &amp; Job Training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644134" y="3566160"/>
            <a:ext cx="121924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Reduces economic disparities that fuel crime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474232" y="4155877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E3E3E"/>
          </a:solidFill>
          <a:ln/>
        </p:spPr>
      </p:sp>
      <p:sp>
        <p:nvSpPr>
          <p:cNvPr id="10" name="Text 8"/>
          <p:cNvSpPr/>
          <p:nvPr/>
        </p:nvSpPr>
        <p:spPr>
          <a:xfrm>
            <a:off x="1984415" y="4155877"/>
            <a:ext cx="31247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Criminal Justice Reform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984415" y="4646295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Focuses on racial bias and incarceration rates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814513" y="5236012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E3E3E"/>
          </a:solidFill>
          <a:ln/>
        </p:spPr>
      </p:sp>
      <p:sp>
        <p:nvSpPr>
          <p:cNvPr id="13" name="Text 11"/>
          <p:cNvSpPr/>
          <p:nvPr/>
        </p:nvSpPr>
        <p:spPr>
          <a:xfrm>
            <a:off x="2324695" y="52360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Data-Driven Policing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2324695" y="5726430"/>
            <a:ext cx="115119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Targets crime hotspots effectively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474232" y="6316147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E3E3E"/>
          </a:solidFill>
          <a:ln/>
        </p:spPr>
      </p:sp>
      <p:sp>
        <p:nvSpPr>
          <p:cNvPr id="16" name="Text 14"/>
          <p:cNvSpPr/>
          <p:nvPr/>
        </p:nvSpPr>
        <p:spPr>
          <a:xfrm>
            <a:off x="1984415" y="6316147"/>
            <a:ext cx="30215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Mental Health Services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984415" y="6806565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Addresses root causes related to crime behavior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Summary and Future Outlook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507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2528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Complex Causes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Crime rates influenced by many factors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8355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1530906" y="3913465"/>
            <a:ext cx="29136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Data-Driven Solutions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Critical for effective crime reduction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Collaboration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between law enforcement, communities, policymakers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60523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4" name="Text 11"/>
          <p:cNvSpPr/>
          <p:nvPr/>
        </p:nvSpPr>
        <p:spPr>
          <a:xfrm>
            <a:off x="1530906" y="6683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Ongoing Monitoring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71735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Essential for adapting strategies and improving safety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74786-27B9-0D59-9FB6-C985556FCE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6CA1D66-DB63-6A80-95B3-F87B9F54B80F}"/>
              </a:ext>
            </a:extLst>
          </p:cNvPr>
          <p:cNvSpPr/>
          <p:nvPr/>
        </p:nvSpPr>
        <p:spPr>
          <a:xfrm>
            <a:off x="5218487" y="33089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chemeClr val="bg1"/>
                </a:solidFill>
                <a:latin typeface="Calisto MT" panose="02040603050505030304" pitchFamily="18" charset="0"/>
              </a:rPr>
              <a:t> </a:t>
            </a:r>
          </a:p>
        </p:txBody>
      </p:sp>
      <p:pic>
        <p:nvPicPr>
          <p:cNvPr id="2050" name="Picture 2" descr="Thank You Images - Free Download on Freepik">
            <a:extLst>
              <a:ext uri="{FF2B5EF4-FFF2-40B4-BE49-F238E27FC236}">
                <a16:creationId xmlns:a16="http://schemas.microsoft.com/office/drawing/2014/main" id="{B1B76BE9-75EA-0231-3688-7739D002B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9315" y="585466"/>
            <a:ext cx="8364352" cy="5920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1062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353</Words>
  <Application>Microsoft Office PowerPoint</Application>
  <PresentationFormat>Custom</PresentationFormat>
  <Paragraphs>81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Open Sans Bold</vt:lpstr>
      <vt:lpstr>Calisto MT</vt:lpstr>
      <vt:lpstr>Open Sans Medium</vt:lpstr>
      <vt:lpstr>Instrument Sans Medium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Swetha Achari</cp:lastModifiedBy>
  <cp:revision>2</cp:revision>
  <dcterms:created xsi:type="dcterms:W3CDTF">2025-05-22T15:51:36Z</dcterms:created>
  <dcterms:modified xsi:type="dcterms:W3CDTF">2025-05-22T16:05:37Z</dcterms:modified>
</cp:coreProperties>
</file>